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66" r:id="rId6"/>
    <p:sldId id="259" r:id="rId7"/>
    <p:sldId id="267" r:id="rId8"/>
    <p:sldId id="260" r:id="rId9"/>
    <p:sldId id="268" r:id="rId10"/>
    <p:sldId id="261" r:id="rId11"/>
    <p:sldId id="269" r:id="rId12"/>
    <p:sldId id="262" r:id="rId13"/>
    <p:sldId id="270" r:id="rId14"/>
    <p:sldId id="264" r:id="rId15"/>
    <p:sldId id="265"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21" autoAdjust="0"/>
  </p:normalViewPr>
  <p:slideViewPr>
    <p:cSldViewPr>
      <p:cViewPr varScale="1">
        <p:scale>
          <a:sx n="61" d="100"/>
          <a:sy n="61" d="100"/>
        </p:scale>
        <p:origin x="86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19" r="661" b="819"/>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1552575"/>
            <a:ext cx="14858138" cy="7896949"/>
          </a:xfrm>
          <a:prstGeom prst="rect">
            <a:avLst/>
          </a:prstGeom>
        </p:spPr>
        <p:txBody>
          <a:bodyPr lIns="0" tIns="0" rIns="0" bIns="0" rtlCol="0" anchor="t">
            <a:spAutoFit/>
          </a:bodyPr>
          <a:lstStyle/>
          <a:p>
            <a:pPr algn="ctr">
              <a:lnSpc>
                <a:spcPts val="15216"/>
              </a:lnSpc>
            </a:pPr>
            <a:r>
              <a:rPr lang="en-US" sz="17291">
                <a:solidFill>
                  <a:srgbClr val="E3C979"/>
                </a:solidFill>
                <a:latin typeface="Montserrat Semi-Bold"/>
              </a:rPr>
              <a:t>THE</a:t>
            </a:r>
          </a:p>
          <a:p>
            <a:pPr algn="ctr">
              <a:lnSpc>
                <a:spcPts val="15216"/>
              </a:lnSpc>
            </a:pPr>
            <a:r>
              <a:rPr lang="en-US" sz="17291">
                <a:solidFill>
                  <a:srgbClr val="E3C979"/>
                </a:solidFill>
                <a:latin typeface="Montserrat Semi-Bold"/>
              </a:rPr>
              <a:t> MESS-AGE</a:t>
            </a:r>
          </a:p>
          <a:p>
            <a:pPr algn="ctr">
              <a:lnSpc>
                <a:spcPts val="15216"/>
              </a:lnSpc>
            </a:pPr>
            <a:r>
              <a:rPr lang="en-US" sz="17291">
                <a:solidFill>
                  <a:srgbClr val="E3C979"/>
                </a:solidFill>
                <a:latin typeface="Montserrat Semi-Bold"/>
              </a:rPr>
              <a:t>FOR THE WORLD</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F882121-3BC2-4141-9D99-976C5A7DC571}"/>
              </a:ext>
            </a:extLst>
          </p:cNvPr>
          <p:cNvPicPr>
            <a:picLocks noChangeAspect="1"/>
          </p:cNvPicPr>
          <p:nvPr/>
        </p:nvPicPr>
        <p:blipFill>
          <a:blip r:embed="rId2"/>
          <a:stretch>
            <a:fillRect/>
          </a:stretch>
        </p:blipFill>
        <p:spPr>
          <a:xfrm>
            <a:off x="2708" y="0"/>
            <a:ext cx="18282583" cy="10287000"/>
          </a:xfrm>
          <a:prstGeom prst="rect">
            <a:avLst/>
          </a:prstGeom>
        </p:spPr>
      </p:pic>
      <p:pic>
        <p:nvPicPr>
          <p:cNvPr id="3" name="Picture 3"/>
          <p:cNvPicPr>
            <a:picLocks noChangeAspect="1"/>
          </p:cNvPicPr>
          <p:nvPr/>
        </p:nvPicPr>
        <p:blipFill>
          <a:blip r:embed="rId3"/>
          <a:srcRect/>
          <a:stretch>
            <a:fillRect/>
          </a:stretch>
        </p:blipFill>
        <p:spPr>
          <a:xfrm>
            <a:off x="-2362200" y="-2158188"/>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3276600" y="975407"/>
            <a:ext cx="13639800" cy="9325630"/>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The Christmas message is on offer to everyone: </a:t>
            </a:r>
            <a:r>
              <a:rPr lang="en-GB" sz="4000" i="1" dirty="0">
                <a:solidFill>
                  <a:srgbClr val="E3C979"/>
                </a:solidFill>
                <a:latin typeface="Montserrat Semi-Bold"/>
              </a:rPr>
              <a:t>“Do not be afraid, I bring you good news that will cause great joy </a:t>
            </a:r>
            <a:r>
              <a:rPr lang="en-GB" sz="4000" b="1" i="1" dirty="0">
                <a:solidFill>
                  <a:srgbClr val="E3C979"/>
                </a:solidFill>
                <a:latin typeface="Montserrat Semi-Bold"/>
              </a:rPr>
              <a:t>for all the people</a:t>
            </a:r>
            <a:r>
              <a:rPr lang="en-GB" sz="4000" i="1" dirty="0">
                <a:solidFill>
                  <a:srgbClr val="E3C979"/>
                </a:solidFill>
                <a:latin typeface="Montserrat Semi-Bold"/>
              </a:rPr>
              <a:t>” </a:t>
            </a:r>
            <a:r>
              <a:rPr lang="en-GB" sz="4000" dirty="0">
                <a:solidFill>
                  <a:srgbClr val="E3C979"/>
                </a:solidFill>
                <a:latin typeface="Montserrat Semi-Bold"/>
              </a:rPr>
              <a:t>(Luke 2:10)</a:t>
            </a:r>
          </a:p>
          <a:p>
            <a:pPr marL="571500" indent="-571500">
              <a:buFont typeface="Arial" panose="020B0604020202020204" pitchFamily="34" charset="0"/>
              <a:buChar char="•"/>
            </a:pPr>
            <a:r>
              <a:rPr lang="en-GB" sz="4000" dirty="0">
                <a:solidFill>
                  <a:srgbClr val="E3C979"/>
                </a:solidFill>
                <a:latin typeface="Montserrat Semi-Bold"/>
              </a:rPr>
              <a:t>The shepherds were poor; the wise men rich. The shepherds were locals; the wise men from afar. The shepherds were Jewish; the wise men pagan. Yet they both knew this message about a Messiah was relevant to them.</a:t>
            </a:r>
          </a:p>
          <a:p>
            <a:pPr marL="571500" indent="-571500">
              <a:buFont typeface="Arial" panose="020B0604020202020204" pitchFamily="34" charset="0"/>
              <a:buChar char="•"/>
            </a:pPr>
            <a:r>
              <a:rPr lang="en-GB" sz="4000" dirty="0">
                <a:solidFill>
                  <a:srgbClr val="E3C979"/>
                </a:solidFill>
                <a:latin typeface="Montserrat Semi-Bold"/>
              </a:rPr>
              <a:t>Jesus offers us the gift of Himself – a Messiah to deal with all our mess. He will never force us to accept the offer. He loves us and love never forces. Will we accept him as our Messiah, or leave this gift under the tree unopened?</a:t>
            </a:r>
          </a:p>
          <a:p>
            <a:pPr marL="571500" indent="-571500">
              <a:buFont typeface="Arial" panose="020B0604020202020204" pitchFamily="34" charset="0"/>
              <a:buChar char="•"/>
            </a:pPr>
            <a:endParaRPr lang="en-GB" sz="4000" dirty="0">
              <a:solidFill>
                <a:srgbClr val="E3C979"/>
              </a:solidFill>
              <a:latin typeface="Montserrat Semi-Bold"/>
            </a:endParaRPr>
          </a:p>
          <a:p>
            <a:pPr marL="571500" indent="-571500">
              <a:buFont typeface="Arial" panose="020B0604020202020204" pitchFamily="34" charset="0"/>
              <a:buChar char="•"/>
            </a:pPr>
            <a:endParaRPr lang="en-GB" sz="4000" dirty="0">
              <a:solidFill>
                <a:srgbClr val="E3C979"/>
              </a:solidFill>
              <a:latin typeface="Montserrat Semi-Bold"/>
            </a:endParaRPr>
          </a:p>
        </p:txBody>
      </p:sp>
    </p:spTree>
    <p:extLst>
      <p:ext uri="{BB962C8B-B14F-4D97-AF65-F5344CB8AC3E}">
        <p14:creationId xmlns:p14="http://schemas.microsoft.com/office/powerpoint/2010/main" val="251032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2421723"/>
            <a:ext cx="14858138" cy="5967429"/>
          </a:xfrm>
          <a:prstGeom prst="rect">
            <a:avLst/>
          </a:prstGeom>
        </p:spPr>
        <p:txBody>
          <a:bodyPr lIns="0" tIns="0" rIns="0" bIns="0" rtlCol="0" anchor="t">
            <a:spAutoFit/>
          </a:bodyPr>
          <a:lstStyle/>
          <a:p>
            <a:pPr algn="ctr">
              <a:lnSpc>
                <a:spcPts val="15216"/>
              </a:lnSpc>
            </a:pPr>
            <a:r>
              <a:rPr lang="en-US" sz="17291">
                <a:solidFill>
                  <a:srgbClr val="E3C979"/>
                </a:solidFill>
                <a:latin typeface="Montserrat Semi-Bold"/>
              </a:rPr>
              <a:t>THE</a:t>
            </a:r>
          </a:p>
          <a:p>
            <a:pPr algn="ctr">
              <a:lnSpc>
                <a:spcPts val="15216"/>
              </a:lnSpc>
            </a:pPr>
            <a:r>
              <a:rPr lang="en-US" sz="17291">
                <a:solidFill>
                  <a:srgbClr val="E3C979"/>
                </a:solidFill>
                <a:latin typeface="Montserrat Semi-Bold"/>
              </a:rPr>
              <a:t> MESS-IAH</a:t>
            </a:r>
          </a:p>
          <a:p>
            <a:pPr algn="ctr">
              <a:lnSpc>
                <a:spcPts val="15216"/>
              </a:lnSpc>
            </a:pPr>
            <a:r>
              <a:rPr lang="en-US" sz="17291">
                <a:solidFill>
                  <a:srgbClr val="E3C979"/>
                </a:solidFill>
                <a:latin typeface="Montserrat Semi-Bold"/>
              </a:rPr>
              <a:t>FOR YOU</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2748"/>
            <a:ext cx="18288000" cy="10287000"/>
          </a:xfrm>
          <a:prstGeom prst="rect">
            <a:avLst/>
          </a:prstGeom>
        </p:spPr>
      </p:pic>
      <p:pic>
        <p:nvPicPr>
          <p:cNvPr id="3" name="Picture 3"/>
          <p:cNvPicPr>
            <a:picLocks noChangeAspect="1"/>
          </p:cNvPicPr>
          <p:nvPr/>
        </p:nvPicPr>
        <p:blipFill>
          <a:blip r:embed="rId3"/>
          <a:srcRect/>
          <a:stretch>
            <a:fillRect/>
          </a:stretch>
        </p:blipFill>
        <p:spPr>
          <a:xfrm>
            <a:off x="-2362200" y="-2158188"/>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2973572" y="476986"/>
            <a:ext cx="15316200" cy="6063198"/>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We are all faced with a dilemma: </a:t>
            </a:r>
            <a:r>
              <a:rPr lang="en-GB" sz="4000" dirty="0" smtClean="0">
                <a:solidFill>
                  <a:srgbClr val="E3C979"/>
                </a:solidFill>
                <a:latin typeface="Montserrat Semi-Bold"/>
              </a:rPr>
              <a:t>“Is </a:t>
            </a:r>
            <a:r>
              <a:rPr lang="en-GB" sz="4000" dirty="0">
                <a:solidFill>
                  <a:srgbClr val="E3C979"/>
                </a:solidFill>
                <a:latin typeface="Montserrat Semi-Bold"/>
              </a:rPr>
              <a:t>the baby in the manger really the Messiah come to rescue us from our mess?”</a:t>
            </a:r>
          </a:p>
          <a:p>
            <a:pPr marL="571500" indent="-571500">
              <a:buFont typeface="Arial" panose="020B0604020202020204" pitchFamily="34" charset="0"/>
              <a:buChar char="•"/>
            </a:pPr>
            <a:r>
              <a:rPr lang="en-GB" sz="4000" i="1" dirty="0">
                <a:solidFill>
                  <a:srgbClr val="E3C979"/>
                </a:solidFill>
                <a:latin typeface="Montserrat Semi-Bold"/>
              </a:rPr>
              <a:t>‘The shepherds said to one another “Let’s go to Bethlehem and see this thing that has happened”’ </a:t>
            </a:r>
            <a:r>
              <a:rPr lang="en-GB" sz="4000" dirty="0">
                <a:solidFill>
                  <a:srgbClr val="E3C979"/>
                </a:solidFill>
                <a:latin typeface="Montserrat Semi-Bold"/>
              </a:rPr>
              <a:t>(Luke 2:15). Like the shepherds, we too can investigate</a:t>
            </a:r>
          </a:p>
          <a:p>
            <a:pPr marL="571500" indent="-571500">
              <a:buFont typeface="Arial" panose="020B0604020202020204" pitchFamily="34" charset="0"/>
              <a:buChar char="•"/>
            </a:pPr>
            <a:r>
              <a:rPr lang="en-GB" sz="4000" dirty="0">
                <a:solidFill>
                  <a:srgbClr val="E3C979"/>
                </a:solidFill>
                <a:latin typeface="Montserrat Semi-Bold"/>
              </a:rPr>
              <a:t>The wonder of Christmas is that God provided an emphatic answer to Isaiah’s questions:</a:t>
            </a:r>
          </a:p>
          <a:p>
            <a:pPr marL="1028700" lvl="1" indent="-571500">
              <a:buFont typeface="Arial" panose="020B0604020202020204" pitchFamily="34" charset="0"/>
              <a:buChar char="•"/>
            </a:pPr>
            <a:r>
              <a:rPr lang="en-GB" sz="3600" dirty="0">
                <a:solidFill>
                  <a:srgbClr val="E3C979"/>
                </a:solidFill>
                <a:latin typeface="Montserrat Semi-Bold"/>
              </a:rPr>
              <a:t>Where? I’m here. God with you.</a:t>
            </a:r>
          </a:p>
          <a:p>
            <a:pPr marL="1028700" lvl="1" indent="-571500">
              <a:buFont typeface="Arial" panose="020B0604020202020204" pitchFamily="34" charset="0"/>
              <a:buChar char="•"/>
            </a:pPr>
            <a:r>
              <a:rPr lang="en-GB" sz="3600" dirty="0">
                <a:solidFill>
                  <a:srgbClr val="E3C979"/>
                </a:solidFill>
                <a:latin typeface="Montserrat Semi-Bold"/>
              </a:rPr>
              <a:t>Why? I’m sorting out all the mess in you and in this world</a:t>
            </a:r>
          </a:p>
          <a:p>
            <a:pPr marL="1028700" lvl="1" indent="-571500">
              <a:buFont typeface="Arial" panose="020B0604020202020204" pitchFamily="34" charset="0"/>
              <a:buChar char="•"/>
            </a:pPr>
            <a:r>
              <a:rPr lang="en-GB" sz="3600" dirty="0">
                <a:solidFill>
                  <a:srgbClr val="E3C979"/>
                </a:solidFill>
                <a:latin typeface="Montserrat Semi-Bold"/>
              </a:rPr>
              <a:t>How? Through being your Messiah</a:t>
            </a:r>
          </a:p>
        </p:txBody>
      </p:sp>
      <p:sp>
        <p:nvSpPr>
          <p:cNvPr id="7" name="TextBox 6">
            <a:extLst>
              <a:ext uri="{FF2B5EF4-FFF2-40B4-BE49-F238E27FC236}">
                <a16:creationId xmlns="" xmlns:a16="http://schemas.microsoft.com/office/drawing/2014/main" id="{55E2D734-2CC3-4086-83D2-D001A2AFEC9C}"/>
              </a:ext>
            </a:extLst>
          </p:cNvPr>
          <p:cNvSpPr txBox="1"/>
          <p:nvPr/>
        </p:nvSpPr>
        <p:spPr>
          <a:xfrm>
            <a:off x="228600" y="6963414"/>
            <a:ext cx="15773400" cy="3785652"/>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At the first Christmas, Jesus tore open the heavens and He came down</a:t>
            </a:r>
          </a:p>
          <a:p>
            <a:pPr marL="571500" indent="-571500">
              <a:buFont typeface="Arial" panose="020B0604020202020204" pitchFamily="34" charset="0"/>
              <a:buChar char="•"/>
            </a:pPr>
            <a:r>
              <a:rPr lang="en-GB" sz="4000" dirty="0">
                <a:solidFill>
                  <a:srgbClr val="E3C979"/>
                </a:solidFill>
                <a:latin typeface="Montserrat Semi-Bold"/>
              </a:rPr>
              <a:t>At the first Easter, Jesus tore open the earth and He came up</a:t>
            </a:r>
          </a:p>
          <a:p>
            <a:pPr marL="571500" indent="-571500">
              <a:buFont typeface="Arial" panose="020B0604020202020204" pitchFamily="34" charset="0"/>
              <a:buChar char="•"/>
            </a:pPr>
            <a:r>
              <a:rPr lang="en-GB" sz="4000" dirty="0">
                <a:solidFill>
                  <a:srgbClr val="E3C979"/>
                </a:solidFill>
                <a:latin typeface="Montserrat Semi-Bold"/>
              </a:rPr>
              <a:t>Today, are you ready to let Jesus tear open the bubble of your life and come in to be your Messiah?</a:t>
            </a:r>
          </a:p>
        </p:txBody>
      </p:sp>
    </p:spTree>
    <p:extLst>
      <p:ext uri="{BB962C8B-B14F-4D97-AF65-F5344CB8AC3E}">
        <p14:creationId xmlns:p14="http://schemas.microsoft.com/office/powerpoint/2010/main" val="57685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273" t="9542" r="17612" b="1788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pic>
        <p:nvPicPr>
          <p:cNvPr id="5" name="Picture 5"/>
          <p:cNvPicPr>
            <a:picLocks noChangeAspect="1"/>
          </p:cNvPicPr>
          <p:nvPr/>
        </p:nvPicPr>
        <p:blipFill>
          <a:blip r:embed="rId4"/>
          <a:srcRect/>
          <a:stretch>
            <a:fillRect/>
          </a:stretch>
        </p:blipFill>
        <p:spPr>
          <a:xfrm>
            <a:off x="6020329" y="788345"/>
            <a:ext cx="6247343" cy="96400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273" t="9542" r="17612" b="1788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5" name="TextBox 4">
            <a:extLst>
              <a:ext uri="{FF2B5EF4-FFF2-40B4-BE49-F238E27FC236}">
                <a16:creationId xmlns="" xmlns:a16="http://schemas.microsoft.com/office/drawing/2014/main" id="{70A6EB14-06A4-4484-88E9-7348E40C9260}"/>
              </a:ext>
            </a:extLst>
          </p:cNvPr>
          <p:cNvSpPr txBox="1"/>
          <p:nvPr/>
        </p:nvSpPr>
        <p:spPr>
          <a:xfrm>
            <a:off x="3429000" y="1866900"/>
            <a:ext cx="13123333" cy="6186309"/>
          </a:xfrm>
          <a:prstGeom prst="rect">
            <a:avLst/>
          </a:prstGeom>
          <a:noFill/>
        </p:spPr>
        <p:txBody>
          <a:bodyPr wrap="square">
            <a:spAutoFit/>
          </a:bodyPr>
          <a:lstStyle/>
          <a:p>
            <a:r>
              <a:rPr lang="en-GB" sz="6600" dirty="0" smtClean="0">
                <a:solidFill>
                  <a:srgbClr val="E3C979"/>
                </a:solidFill>
                <a:latin typeface="Montserrat Semi-Bold"/>
              </a:rPr>
              <a:t>We hope </a:t>
            </a:r>
            <a:r>
              <a:rPr lang="en-GB" sz="6600" dirty="0">
                <a:solidFill>
                  <a:srgbClr val="E3C979"/>
                </a:solidFill>
                <a:latin typeface="Montserrat Semi-Bold"/>
              </a:rPr>
              <a:t>you have a very merry Christmas.</a:t>
            </a:r>
          </a:p>
          <a:p>
            <a:r>
              <a:rPr lang="en-GB" sz="6600" dirty="0">
                <a:solidFill>
                  <a:srgbClr val="E3C979"/>
                </a:solidFill>
                <a:latin typeface="Montserrat Semi-Bold"/>
              </a:rPr>
              <a:t>But even more, </a:t>
            </a:r>
            <a:r>
              <a:rPr lang="en-GB" sz="6600" dirty="0" smtClean="0">
                <a:solidFill>
                  <a:srgbClr val="E3C979"/>
                </a:solidFill>
                <a:latin typeface="Montserrat Semi-Bold"/>
              </a:rPr>
              <a:t>we </a:t>
            </a:r>
            <a:r>
              <a:rPr lang="en-GB" sz="6600" dirty="0">
                <a:solidFill>
                  <a:srgbClr val="E3C979"/>
                </a:solidFill>
                <a:latin typeface="Montserrat Semi-Bold"/>
              </a:rPr>
              <a:t>pray you have a very messy Christmas as you trust in the joyous message about the Messiah who deals with all our mess.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2324100"/>
            <a:ext cx="14858138" cy="5967429"/>
          </a:xfrm>
          <a:prstGeom prst="rect">
            <a:avLst/>
          </a:prstGeom>
        </p:spPr>
        <p:txBody>
          <a:bodyPr lIns="0" tIns="0" rIns="0" bIns="0" rtlCol="0" anchor="t">
            <a:spAutoFit/>
          </a:bodyPr>
          <a:lstStyle/>
          <a:p>
            <a:pPr algn="ctr">
              <a:lnSpc>
                <a:spcPts val="15216"/>
              </a:lnSpc>
            </a:pPr>
            <a:r>
              <a:rPr lang="en-US" sz="17291" dirty="0">
                <a:solidFill>
                  <a:srgbClr val="E3C979"/>
                </a:solidFill>
                <a:latin typeface="Montserrat Semi-Bold"/>
              </a:rPr>
              <a:t>THE</a:t>
            </a:r>
          </a:p>
          <a:p>
            <a:pPr algn="ctr">
              <a:lnSpc>
                <a:spcPts val="15216"/>
              </a:lnSpc>
            </a:pPr>
            <a:r>
              <a:rPr lang="en-US" sz="17291" dirty="0">
                <a:solidFill>
                  <a:srgbClr val="E3C979"/>
                </a:solidFill>
                <a:latin typeface="Montserrat Semi-Bold"/>
              </a:rPr>
              <a:t> MESS OF THE WORLD</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EA55D180-6094-4BB1-A16E-63975F10B871}"/>
              </a:ext>
            </a:extLst>
          </p:cNvPr>
          <p:cNvPicPr>
            <a:picLocks noChangeAspect="1"/>
          </p:cNvPicPr>
          <p:nvPr/>
        </p:nvPicPr>
        <p:blipFill>
          <a:blip r:embed="rId2"/>
          <a:srcRect l="9273" t="9542" r="17612" b="1788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3124200" y="1790700"/>
            <a:ext cx="13639800" cy="5632311"/>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The world is a mess: war/famine/illness (pandemic)/suffering - use personal or local examples where relevant</a:t>
            </a:r>
          </a:p>
          <a:p>
            <a:pPr marL="571500" indent="-571500">
              <a:buFont typeface="Arial" panose="020B0604020202020204" pitchFamily="34" charset="0"/>
              <a:buChar char="•"/>
            </a:pPr>
            <a:r>
              <a:rPr lang="en-GB" sz="4000" dirty="0">
                <a:solidFill>
                  <a:srgbClr val="E3C979"/>
                </a:solidFill>
                <a:latin typeface="Montserrat Semi-Bold"/>
              </a:rPr>
              <a:t>People ask, "Where is God in the mess?”</a:t>
            </a:r>
          </a:p>
          <a:p>
            <a:pPr marL="571500" indent="-571500">
              <a:buFont typeface="Arial" panose="020B0604020202020204" pitchFamily="34" charset="0"/>
              <a:buChar char="•"/>
            </a:pPr>
            <a:r>
              <a:rPr lang="en-GB" sz="4000" dirty="0">
                <a:solidFill>
                  <a:srgbClr val="E3C979"/>
                </a:solidFill>
                <a:latin typeface="Montserrat Semi-Bold"/>
              </a:rPr>
              <a:t>People ask, “Why is the world a mess?”</a:t>
            </a:r>
          </a:p>
          <a:p>
            <a:pPr marL="571500" indent="-571500">
              <a:buFont typeface="Arial" panose="020B0604020202020204" pitchFamily="34" charset="0"/>
              <a:buChar char="•"/>
            </a:pPr>
            <a:r>
              <a:rPr lang="en-GB" sz="4000" dirty="0">
                <a:solidFill>
                  <a:srgbClr val="E3C979"/>
                </a:solidFill>
                <a:latin typeface="Montserrat Semi-Bold"/>
              </a:rPr>
              <a:t>People ask “How can we fix the mess?”</a:t>
            </a:r>
          </a:p>
          <a:p>
            <a:pPr marL="571500" indent="-571500">
              <a:buFont typeface="Arial" panose="020B0604020202020204" pitchFamily="34" charset="0"/>
              <a:buChar char="•"/>
            </a:pPr>
            <a:r>
              <a:rPr lang="en-GB" sz="4000" dirty="0">
                <a:solidFill>
                  <a:srgbClr val="E3C979"/>
                </a:solidFill>
                <a:latin typeface="Montserrat Semi-Bold"/>
              </a:rPr>
              <a:t>These are not new questions. Isaiah cries out Where? (Isaiah 63:15), Why? (63:17), How? (64:5)</a:t>
            </a:r>
          </a:p>
          <a:p>
            <a:pPr marL="571500" indent="-571500">
              <a:buFont typeface="Arial" panose="020B0604020202020204" pitchFamily="34" charset="0"/>
              <a:buChar char="•"/>
            </a:pPr>
            <a:r>
              <a:rPr lang="en-GB" sz="4000" dirty="0">
                <a:solidFill>
                  <a:srgbClr val="E3C979"/>
                </a:solidFill>
                <a:latin typeface="Montserrat Semi-Bold"/>
              </a:rPr>
              <a:t>Isaiah </a:t>
            </a:r>
            <a:r>
              <a:rPr lang="en-GB" sz="4000" dirty="0" err="1" smtClean="0">
                <a:solidFill>
                  <a:srgbClr val="E3C979"/>
                </a:solidFill>
                <a:latin typeface="Montserrat Semi-Bold"/>
              </a:rPr>
              <a:t>pleads,</a:t>
            </a:r>
            <a:r>
              <a:rPr lang="en-GB" sz="4000" i="1" dirty="0" err="1" smtClean="0">
                <a:solidFill>
                  <a:srgbClr val="E3C979"/>
                </a:solidFill>
                <a:latin typeface="Montserrat Semi-Bold"/>
              </a:rPr>
              <a:t>“</a:t>
            </a:r>
            <a:r>
              <a:rPr lang="en-GB" sz="4000" i="1" dirty="0" err="1">
                <a:solidFill>
                  <a:srgbClr val="E3C979"/>
                </a:solidFill>
                <a:latin typeface="Montserrat Semi-Bold"/>
              </a:rPr>
              <a:t>Oh</a:t>
            </a:r>
            <a:r>
              <a:rPr lang="en-GB" sz="4000" i="1" dirty="0">
                <a:solidFill>
                  <a:srgbClr val="E3C979"/>
                </a:solidFill>
                <a:latin typeface="Montserrat Semi-Bold"/>
              </a:rPr>
              <a:t>, that you would tear open the heavens and come down” (Isaiah 64:1)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2421723"/>
            <a:ext cx="14858138" cy="5967429"/>
          </a:xfrm>
          <a:prstGeom prst="rect">
            <a:avLst/>
          </a:prstGeom>
        </p:spPr>
        <p:txBody>
          <a:bodyPr lIns="0" tIns="0" rIns="0" bIns="0" rtlCol="0" anchor="t">
            <a:spAutoFit/>
          </a:bodyPr>
          <a:lstStyle/>
          <a:p>
            <a:pPr algn="ctr">
              <a:lnSpc>
                <a:spcPts val="15216"/>
              </a:lnSpc>
            </a:pPr>
            <a:r>
              <a:rPr lang="en-US" sz="17291">
                <a:solidFill>
                  <a:srgbClr val="E3C979"/>
                </a:solidFill>
                <a:latin typeface="Montserrat Semi-Bold"/>
              </a:rPr>
              <a:t>THE</a:t>
            </a:r>
          </a:p>
          <a:p>
            <a:pPr algn="ctr">
              <a:lnSpc>
                <a:spcPts val="15216"/>
              </a:lnSpc>
            </a:pPr>
            <a:r>
              <a:rPr lang="en-US" sz="17291">
                <a:solidFill>
                  <a:srgbClr val="E3C979"/>
                </a:solidFill>
                <a:latin typeface="Montserrat Semi-Bold"/>
              </a:rPr>
              <a:t> MESS OF CHRISTMAS</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3124200" y="1790700"/>
            <a:ext cx="13639800" cy="6863417"/>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Jesus’ birth was a literal mess – in the stable</a:t>
            </a:r>
          </a:p>
          <a:p>
            <a:pPr marL="571500" indent="-571500">
              <a:buFont typeface="Arial" panose="020B0604020202020204" pitchFamily="34" charset="0"/>
              <a:buChar char="•"/>
            </a:pPr>
            <a:r>
              <a:rPr lang="en-GB" sz="4000" dirty="0">
                <a:solidFill>
                  <a:srgbClr val="E3C979"/>
                </a:solidFill>
                <a:latin typeface="Montserrat Semi-Bold"/>
              </a:rPr>
              <a:t>Jesus’ birth was a social mess – Mary and Joseph were not married, and Joseph knew he was not the father of the baby</a:t>
            </a:r>
          </a:p>
          <a:p>
            <a:pPr marL="571500" indent="-571500">
              <a:buFont typeface="Arial" panose="020B0604020202020204" pitchFamily="34" charset="0"/>
              <a:buChar char="•"/>
            </a:pPr>
            <a:r>
              <a:rPr lang="en-GB" sz="4000" dirty="0">
                <a:solidFill>
                  <a:srgbClr val="E3C979"/>
                </a:solidFill>
                <a:latin typeface="Montserrat Semi-Bold"/>
              </a:rPr>
              <a:t>Jesus’ birth took place in a time of societal mess – the census of the entire Roman world meant enforced upheaval, oppressive restrictions and fear for the future (similar to how we felt during the pandemic)</a:t>
            </a:r>
          </a:p>
          <a:p>
            <a:pPr marL="571500" indent="-571500">
              <a:buFont typeface="Arial" panose="020B0604020202020204" pitchFamily="34" charset="0"/>
              <a:buChar char="•"/>
            </a:pPr>
            <a:r>
              <a:rPr lang="en-GB" sz="4000" dirty="0">
                <a:solidFill>
                  <a:srgbClr val="E3C979"/>
                </a:solidFill>
                <a:latin typeface="Montserrat Semi-Bold"/>
              </a:rPr>
              <a:t>Jesus is no stranger to the mess we experience today</a:t>
            </a:r>
          </a:p>
        </p:txBody>
      </p:sp>
    </p:spTree>
    <p:extLst>
      <p:ext uri="{BB962C8B-B14F-4D97-AF65-F5344CB8AC3E}">
        <p14:creationId xmlns:p14="http://schemas.microsoft.com/office/powerpoint/2010/main" val="319165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1552575"/>
            <a:ext cx="14858138" cy="7896949"/>
          </a:xfrm>
          <a:prstGeom prst="rect">
            <a:avLst/>
          </a:prstGeom>
        </p:spPr>
        <p:txBody>
          <a:bodyPr lIns="0" tIns="0" rIns="0" bIns="0" rtlCol="0" anchor="t">
            <a:spAutoFit/>
          </a:bodyPr>
          <a:lstStyle/>
          <a:p>
            <a:pPr algn="ctr">
              <a:lnSpc>
                <a:spcPts val="15216"/>
              </a:lnSpc>
            </a:pPr>
            <a:r>
              <a:rPr lang="en-US" sz="17291">
                <a:solidFill>
                  <a:srgbClr val="E3C979"/>
                </a:solidFill>
                <a:latin typeface="Montserrat Semi-Bold"/>
              </a:rPr>
              <a:t>THE</a:t>
            </a:r>
          </a:p>
          <a:p>
            <a:pPr algn="ctr">
              <a:lnSpc>
                <a:spcPts val="15216"/>
              </a:lnSpc>
            </a:pPr>
            <a:r>
              <a:rPr lang="en-US" sz="17291">
                <a:solidFill>
                  <a:srgbClr val="E3C979"/>
                </a:solidFill>
                <a:latin typeface="Montserrat Semi-Bold"/>
              </a:rPr>
              <a:t> MESS-IAH</a:t>
            </a:r>
          </a:p>
          <a:p>
            <a:pPr algn="ctr">
              <a:lnSpc>
                <a:spcPts val="15216"/>
              </a:lnSpc>
            </a:pPr>
            <a:r>
              <a:rPr lang="en-US" sz="17291">
                <a:solidFill>
                  <a:srgbClr val="E3C979"/>
                </a:solidFill>
                <a:latin typeface="Montserrat Semi-Bold"/>
              </a:rPr>
              <a:t>OF CHRISTMAS</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 xmlns:a16="http://schemas.microsoft.com/office/drawing/2014/main" id="{07F3F319-1A91-4A75-AE4C-B50E5B824930}"/>
              </a:ext>
            </a:extLst>
          </p:cNvPr>
          <p:cNvPicPr>
            <a:picLocks noChangeAspect="1"/>
          </p:cNvPicPr>
          <p:nvPr/>
        </p:nvPicPr>
        <p:blipFill>
          <a:blip r:embed="rId2"/>
          <a:srcRect l="9273" t="9542" r="17612" b="17881"/>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3048000" y="766287"/>
            <a:ext cx="14706600" cy="5632311"/>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There is more to Christmas than just mess. There is also a Mess-</a:t>
            </a:r>
            <a:r>
              <a:rPr lang="en-GB" sz="4000" dirty="0" err="1">
                <a:solidFill>
                  <a:srgbClr val="E3C979"/>
                </a:solidFill>
                <a:latin typeface="Montserrat Semi-Bold"/>
              </a:rPr>
              <a:t>iah</a:t>
            </a:r>
            <a:r>
              <a:rPr lang="en-GB" sz="4000" dirty="0">
                <a:solidFill>
                  <a:srgbClr val="E3C979"/>
                </a:solidFill>
                <a:latin typeface="Montserrat Semi-Bold"/>
              </a:rPr>
              <a:t> (saviour/deliverer/liberator/rescuer)</a:t>
            </a:r>
          </a:p>
          <a:p>
            <a:pPr marL="571500" indent="-571500">
              <a:buFont typeface="Arial" panose="020B0604020202020204" pitchFamily="34" charset="0"/>
              <a:buChar char="•"/>
            </a:pPr>
            <a:r>
              <a:rPr lang="en-GB" sz="4000" dirty="0">
                <a:solidFill>
                  <a:srgbClr val="E3C979"/>
                </a:solidFill>
                <a:latin typeface="Montserrat Semi-Bold"/>
              </a:rPr>
              <a:t>Luke 2:10 – </a:t>
            </a:r>
            <a:r>
              <a:rPr lang="en-GB" sz="4000" i="1" dirty="0">
                <a:solidFill>
                  <a:srgbClr val="E3C979"/>
                </a:solidFill>
                <a:latin typeface="Montserrat Semi-Bold"/>
              </a:rPr>
              <a:t>“Today in the town of David a Saviour has been born to you; he is the </a:t>
            </a:r>
            <a:r>
              <a:rPr lang="en-GB" sz="4000" b="1" i="1" dirty="0">
                <a:solidFill>
                  <a:srgbClr val="E3C979"/>
                </a:solidFill>
                <a:latin typeface="Montserrat Semi-Bold"/>
              </a:rPr>
              <a:t>Messiah</a:t>
            </a:r>
            <a:r>
              <a:rPr lang="en-GB" sz="4000" i="1" dirty="0">
                <a:solidFill>
                  <a:srgbClr val="E3C979"/>
                </a:solidFill>
                <a:latin typeface="Montserrat Semi-Bold"/>
              </a:rPr>
              <a:t>, the Lord”.</a:t>
            </a:r>
          </a:p>
          <a:p>
            <a:pPr marL="571500" indent="-571500">
              <a:buFont typeface="Arial" panose="020B0604020202020204" pitchFamily="34" charset="0"/>
              <a:buChar char="•"/>
            </a:pPr>
            <a:r>
              <a:rPr lang="en-GB" sz="4000" dirty="0">
                <a:solidFill>
                  <a:srgbClr val="E3C979"/>
                </a:solidFill>
                <a:latin typeface="Montserrat Semi-Bold"/>
              </a:rPr>
              <a:t>The solution to mess comes from an unlikely place – a messy baby. </a:t>
            </a:r>
          </a:p>
          <a:p>
            <a:pPr marL="571500" indent="-571500">
              <a:buFont typeface="Arial" panose="020B0604020202020204" pitchFamily="34" charset="0"/>
              <a:buChar char="•"/>
            </a:pPr>
            <a:r>
              <a:rPr lang="en-GB" sz="4000" dirty="0">
                <a:solidFill>
                  <a:srgbClr val="E3C979"/>
                </a:solidFill>
                <a:latin typeface="Montserrat Semi-Bold"/>
              </a:rPr>
              <a:t>Jesus is the only person who can enter into the mess of our world and begin to rebuild it, because he is the only One who is without mess.</a:t>
            </a:r>
          </a:p>
        </p:txBody>
      </p:sp>
      <p:sp>
        <p:nvSpPr>
          <p:cNvPr id="7" name="TextBox 6">
            <a:extLst>
              <a:ext uri="{FF2B5EF4-FFF2-40B4-BE49-F238E27FC236}">
                <a16:creationId xmlns="" xmlns:a16="http://schemas.microsoft.com/office/drawing/2014/main" id="{0FE2D427-0D43-413A-8C8E-5B4DB4A2EC1E}"/>
              </a:ext>
            </a:extLst>
          </p:cNvPr>
          <p:cNvSpPr txBox="1"/>
          <p:nvPr/>
        </p:nvSpPr>
        <p:spPr>
          <a:xfrm>
            <a:off x="152400" y="6210300"/>
            <a:ext cx="15849600" cy="3785652"/>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On the cross, he took the punishment for all our mess, so that our lives might be rebuilt in him.</a:t>
            </a:r>
          </a:p>
          <a:p>
            <a:pPr marL="571500" indent="-571500">
              <a:buFont typeface="Arial" panose="020B0604020202020204" pitchFamily="34" charset="0"/>
              <a:buChar char="•"/>
            </a:pPr>
            <a:r>
              <a:rPr lang="en-GB" sz="4000" dirty="0">
                <a:solidFill>
                  <a:srgbClr val="E3C979"/>
                </a:solidFill>
                <a:latin typeface="Montserrat Semi-Bold"/>
              </a:rPr>
              <a:t>As Jesus tore open the heavens and came down to this earth (Isaiah 64:1), He went down to the depths of hell for us as he died on the cross. He faced God-forsakenness for us, so that we never need face it ourselves.</a:t>
            </a:r>
          </a:p>
        </p:txBody>
      </p:sp>
    </p:spTree>
    <p:extLst>
      <p:ext uri="{BB962C8B-B14F-4D97-AF65-F5344CB8AC3E}">
        <p14:creationId xmlns:p14="http://schemas.microsoft.com/office/powerpoint/2010/main" val="98212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0"/>
            <a:ext cx="18288000" cy="10287000"/>
          </a:xfrm>
          <a:prstGeom prst="rect">
            <a:avLst/>
          </a:prstGeom>
        </p:spPr>
      </p:pic>
      <p:sp>
        <p:nvSpPr>
          <p:cNvPr id="3" name="TextBox 3"/>
          <p:cNvSpPr txBox="1"/>
          <p:nvPr/>
        </p:nvSpPr>
        <p:spPr>
          <a:xfrm>
            <a:off x="1714931" y="1552575"/>
            <a:ext cx="14858138" cy="7896949"/>
          </a:xfrm>
          <a:prstGeom prst="rect">
            <a:avLst/>
          </a:prstGeom>
        </p:spPr>
        <p:txBody>
          <a:bodyPr lIns="0" tIns="0" rIns="0" bIns="0" rtlCol="0" anchor="t">
            <a:spAutoFit/>
          </a:bodyPr>
          <a:lstStyle/>
          <a:p>
            <a:pPr algn="ctr">
              <a:lnSpc>
                <a:spcPts val="15216"/>
              </a:lnSpc>
            </a:pPr>
            <a:r>
              <a:rPr lang="en-US" sz="17291">
                <a:solidFill>
                  <a:srgbClr val="E3C979"/>
                </a:solidFill>
                <a:latin typeface="Montserrat Semi-Bold"/>
              </a:rPr>
              <a:t>THE</a:t>
            </a:r>
          </a:p>
          <a:p>
            <a:pPr algn="ctr">
              <a:lnSpc>
                <a:spcPts val="15216"/>
              </a:lnSpc>
            </a:pPr>
            <a:r>
              <a:rPr lang="en-US" sz="17291">
                <a:solidFill>
                  <a:srgbClr val="E3C979"/>
                </a:solidFill>
                <a:latin typeface="Montserrat Semi-Bold"/>
              </a:rPr>
              <a:t> MESS-AGE</a:t>
            </a:r>
          </a:p>
          <a:p>
            <a:pPr algn="ctr">
              <a:lnSpc>
                <a:spcPts val="15216"/>
              </a:lnSpc>
            </a:pPr>
            <a:r>
              <a:rPr lang="en-US" sz="17291">
                <a:solidFill>
                  <a:srgbClr val="E3C979"/>
                </a:solidFill>
                <a:latin typeface="Montserrat Semi-Bold"/>
              </a:rPr>
              <a:t>OF CHRISTMAS</a:t>
            </a:r>
          </a:p>
        </p:txBody>
      </p:sp>
      <p:pic>
        <p:nvPicPr>
          <p:cNvPr id="4" name="Picture 4"/>
          <p:cNvPicPr>
            <a:picLocks noChangeAspect="1"/>
          </p:cNvPicPr>
          <p:nvPr/>
        </p:nvPicPr>
        <p:blipFill>
          <a:blip r:embed="rId3"/>
          <a:srcRect/>
          <a:stretch>
            <a:fillRect/>
          </a:stretch>
        </p:blipFill>
        <p:spPr>
          <a:xfrm>
            <a:off x="-2319644" y="-2140713"/>
            <a:ext cx="6710706" cy="5858116"/>
          </a:xfrm>
          <a:prstGeom prst="rect">
            <a:avLst/>
          </a:prstGeom>
        </p:spPr>
      </p:pic>
      <p:pic>
        <p:nvPicPr>
          <p:cNvPr id="5" name="Picture 5"/>
          <p:cNvPicPr>
            <a:picLocks noChangeAspect="1"/>
          </p:cNvPicPr>
          <p:nvPr/>
        </p:nvPicPr>
        <p:blipFill>
          <a:blip r:embed="rId3"/>
          <a:srcRect/>
          <a:stretch>
            <a:fillRect/>
          </a:stretch>
        </p:blipFill>
        <p:spPr>
          <a:xfrm>
            <a:off x="15444201" y="6963414"/>
            <a:ext cx="6710706" cy="58581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67" t="33347" r="5800" b="33347"/>
          <a:stretch>
            <a:fillRect/>
          </a:stretch>
        </p:blipFill>
        <p:spPr>
          <a:xfrm>
            <a:off x="0" y="2748"/>
            <a:ext cx="18288000" cy="10287000"/>
          </a:xfrm>
          <a:prstGeom prst="rect">
            <a:avLst/>
          </a:prstGeom>
        </p:spPr>
      </p:pic>
      <p:pic>
        <p:nvPicPr>
          <p:cNvPr id="3" name="Picture 3"/>
          <p:cNvPicPr>
            <a:picLocks noChangeAspect="1"/>
          </p:cNvPicPr>
          <p:nvPr/>
        </p:nvPicPr>
        <p:blipFill>
          <a:blip r:embed="rId3"/>
          <a:srcRect/>
          <a:stretch>
            <a:fillRect/>
          </a:stretch>
        </p:blipFill>
        <p:spPr>
          <a:xfrm>
            <a:off x="-2319644" y="-2140713"/>
            <a:ext cx="6710706" cy="5858116"/>
          </a:xfrm>
          <a:prstGeom prst="rect">
            <a:avLst/>
          </a:prstGeom>
        </p:spPr>
      </p:pic>
      <p:pic>
        <p:nvPicPr>
          <p:cNvPr id="4" name="Picture 4"/>
          <p:cNvPicPr>
            <a:picLocks noChangeAspect="1"/>
          </p:cNvPicPr>
          <p:nvPr/>
        </p:nvPicPr>
        <p:blipFill>
          <a:blip r:embed="rId3"/>
          <a:srcRect/>
          <a:stretch>
            <a:fillRect/>
          </a:stretch>
        </p:blipFill>
        <p:spPr>
          <a:xfrm>
            <a:off x="15444201" y="6963414"/>
            <a:ext cx="6710706" cy="5858116"/>
          </a:xfrm>
          <a:prstGeom prst="rect">
            <a:avLst/>
          </a:prstGeom>
        </p:spPr>
      </p:pic>
      <p:sp>
        <p:nvSpPr>
          <p:cNvPr id="6" name="TextBox 5">
            <a:extLst>
              <a:ext uri="{FF2B5EF4-FFF2-40B4-BE49-F238E27FC236}">
                <a16:creationId xmlns="" xmlns:a16="http://schemas.microsoft.com/office/drawing/2014/main" id="{F30EFDAF-5EFF-4417-AD73-6DD5FF29EB6C}"/>
              </a:ext>
            </a:extLst>
          </p:cNvPr>
          <p:cNvSpPr txBox="1"/>
          <p:nvPr/>
        </p:nvSpPr>
        <p:spPr>
          <a:xfrm>
            <a:off x="3352800" y="190500"/>
            <a:ext cx="13639800" cy="4401205"/>
          </a:xfrm>
          <a:prstGeom prst="rect">
            <a:avLst/>
          </a:prstGeom>
          <a:noFill/>
        </p:spPr>
        <p:txBody>
          <a:bodyPr wrap="square">
            <a:spAutoFit/>
          </a:bodyPr>
          <a:lstStyle/>
          <a:p>
            <a:pPr marL="571500" indent="-571500">
              <a:buFont typeface="Arial" panose="020B0604020202020204" pitchFamily="34" charset="0"/>
              <a:buChar char="•"/>
            </a:pPr>
            <a:r>
              <a:rPr lang="en-GB" sz="4000" dirty="0">
                <a:solidFill>
                  <a:srgbClr val="E3C979"/>
                </a:solidFill>
                <a:latin typeface="Montserrat Semi-Bold"/>
              </a:rPr>
              <a:t>At Christmas there is the Mess, the Mess-</a:t>
            </a:r>
            <a:r>
              <a:rPr lang="en-GB" sz="4000" dirty="0" err="1">
                <a:solidFill>
                  <a:srgbClr val="E3C979"/>
                </a:solidFill>
                <a:latin typeface="Montserrat Semi-Bold"/>
              </a:rPr>
              <a:t>iah</a:t>
            </a:r>
            <a:r>
              <a:rPr lang="en-GB" sz="4000" dirty="0">
                <a:solidFill>
                  <a:srgbClr val="E3C979"/>
                </a:solidFill>
                <a:latin typeface="Montserrat Semi-Bold"/>
              </a:rPr>
              <a:t> and the Mess-age</a:t>
            </a:r>
          </a:p>
          <a:p>
            <a:pPr marL="571500" indent="-571500">
              <a:buFont typeface="Arial" panose="020B0604020202020204" pitchFamily="34" charset="0"/>
              <a:buChar char="•"/>
            </a:pPr>
            <a:r>
              <a:rPr lang="en-GB" sz="4000" dirty="0">
                <a:solidFill>
                  <a:srgbClr val="E3C979"/>
                </a:solidFill>
                <a:latin typeface="Montserrat Semi-Bold"/>
              </a:rPr>
              <a:t>The angel shares the message with the shepherds: </a:t>
            </a:r>
            <a:r>
              <a:rPr lang="en-GB" sz="4000" i="1" dirty="0">
                <a:solidFill>
                  <a:srgbClr val="E3C979"/>
                </a:solidFill>
                <a:latin typeface="Montserrat Semi-Bold"/>
              </a:rPr>
              <a:t>“Do not be afraid, I bring you good news that will cause great joy” </a:t>
            </a:r>
            <a:r>
              <a:rPr lang="en-GB" sz="4000" dirty="0">
                <a:solidFill>
                  <a:srgbClr val="E3C979"/>
                </a:solidFill>
                <a:latin typeface="Montserrat Semi-Bold"/>
              </a:rPr>
              <a:t>(Luke 2:10)</a:t>
            </a:r>
          </a:p>
          <a:p>
            <a:pPr marL="571500" indent="-571500">
              <a:buFont typeface="Arial" panose="020B0604020202020204" pitchFamily="34" charset="0"/>
              <a:buChar char="•"/>
            </a:pPr>
            <a:r>
              <a:rPr lang="en-GB" sz="4000" dirty="0">
                <a:solidFill>
                  <a:srgbClr val="E3C979"/>
                </a:solidFill>
                <a:latin typeface="Montserrat Semi-Bold"/>
              </a:rPr>
              <a:t>There are three reasons that Christmas is a message of good news that causes great joy:</a:t>
            </a:r>
          </a:p>
        </p:txBody>
      </p:sp>
      <p:sp>
        <p:nvSpPr>
          <p:cNvPr id="7" name="TextBox 6">
            <a:extLst>
              <a:ext uri="{FF2B5EF4-FFF2-40B4-BE49-F238E27FC236}">
                <a16:creationId xmlns="" xmlns:a16="http://schemas.microsoft.com/office/drawing/2014/main" id="{4F1B65C8-C796-4763-82E6-52A678B20A20}"/>
              </a:ext>
            </a:extLst>
          </p:cNvPr>
          <p:cNvSpPr txBox="1"/>
          <p:nvPr/>
        </p:nvSpPr>
        <p:spPr>
          <a:xfrm>
            <a:off x="-448420" y="4591705"/>
            <a:ext cx="16374220" cy="6001643"/>
          </a:xfrm>
          <a:prstGeom prst="rect">
            <a:avLst/>
          </a:prstGeom>
          <a:noFill/>
        </p:spPr>
        <p:txBody>
          <a:bodyPr wrap="square">
            <a:spAutoFit/>
          </a:bodyPr>
          <a:lstStyle/>
          <a:p>
            <a:pPr marL="1657350" lvl="2" indent="-742950">
              <a:buAutoNum type="arabicParenR"/>
            </a:pPr>
            <a:r>
              <a:rPr lang="en-GB" sz="3200" b="1" dirty="0">
                <a:solidFill>
                  <a:srgbClr val="E3C979"/>
                </a:solidFill>
                <a:latin typeface="Montserrat Semi-Bold"/>
              </a:rPr>
              <a:t>The joy of gifts: </a:t>
            </a:r>
            <a:r>
              <a:rPr lang="en-GB" sz="3200" dirty="0">
                <a:solidFill>
                  <a:srgbClr val="E3C979"/>
                </a:solidFill>
                <a:latin typeface="Montserrat Semi-Bold"/>
              </a:rPr>
              <a:t>It’s not about what we can give Jesus, but what he has given us.</a:t>
            </a:r>
          </a:p>
          <a:p>
            <a:pPr marL="1657350" lvl="2" indent="-742950">
              <a:buAutoNum type="arabicParenR"/>
            </a:pPr>
            <a:r>
              <a:rPr lang="en-GB" sz="3200" b="1" dirty="0">
                <a:solidFill>
                  <a:srgbClr val="E3C979"/>
                </a:solidFill>
                <a:latin typeface="Montserrat Semi-Bold"/>
              </a:rPr>
              <a:t>The joy of life: </a:t>
            </a:r>
            <a:r>
              <a:rPr lang="en-GB" sz="3200" dirty="0">
                <a:solidFill>
                  <a:srgbClr val="E3C979"/>
                </a:solidFill>
                <a:latin typeface="Montserrat Semi-Bold"/>
              </a:rPr>
              <a:t>We celebrate the birthdays of people who are alive, not those who are dead. The Risen Messiah has the power to bring about a mess-free world and He has the power to lead you through death to be there</a:t>
            </a:r>
          </a:p>
          <a:p>
            <a:pPr marL="1657350" lvl="2" indent="-742950">
              <a:buAutoNum type="arabicParenR"/>
            </a:pPr>
            <a:r>
              <a:rPr lang="en-GB" sz="3200" b="1" dirty="0">
                <a:solidFill>
                  <a:srgbClr val="E3C979"/>
                </a:solidFill>
                <a:latin typeface="Montserrat Semi-Bold"/>
              </a:rPr>
              <a:t>The joy of names: </a:t>
            </a:r>
            <a:r>
              <a:rPr lang="en-GB" sz="3200" dirty="0">
                <a:solidFill>
                  <a:srgbClr val="E3C979"/>
                </a:solidFill>
                <a:latin typeface="Montserrat Semi-Bold"/>
              </a:rPr>
              <a:t>The name “Jesus” tells us we can know God’s pardon for the past (Matthew 1:21). The name “Immanuel” tells us we can know God’s presence for the present (Matthew 1:23). The name “Son of the Most High” (Luke 1:32-33) tells us we can know God’s paradise for the future. </a:t>
            </a:r>
          </a:p>
          <a:p>
            <a:pPr marL="571500" indent="-571500">
              <a:buFont typeface="Arial" panose="020B0604020202020204" pitchFamily="34" charset="0"/>
              <a:buChar char="•"/>
            </a:pPr>
            <a:endParaRPr lang="en-GB" sz="3200" dirty="0">
              <a:solidFill>
                <a:srgbClr val="E3C979"/>
              </a:solidFill>
              <a:latin typeface="Montserrat Semi-Bold"/>
            </a:endParaRPr>
          </a:p>
        </p:txBody>
      </p:sp>
    </p:spTree>
    <p:extLst>
      <p:ext uri="{BB962C8B-B14F-4D97-AF65-F5344CB8AC3E}">
        <p14:creationId xmlns:p14="http://schemas.microsoft.com/office/powerpoint/2010/main" val="3383358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889</Words>
  <Application>Microsoft Macintosh PowerPoint</Application>
  <PresentationFormat>Custom</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Very Messy Christmas</dc:title>
  <dc:creator>Jago</dc:creator>
  <cp:lastModifiedBy>James Lycett</cp:lastModifiedBy>
  <cp:revision>3</cp:revision>
  <dcterms:created xsi:type="dcterms:W3CDTF">2006-08-16T00:00:00Z</dcterms:created>
  <dcterms:modified xsi:type="dcterms:W3CDTF">2021-11-05T12:36:01Z</dcterms:modified>
  <dc:identifier>DAEuxGbPlXU</dc:identifier>
</cp:coreProperties>
</file>